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65" autoAdjust="0"/>
  </p:normalViewPr>
  <p:slideViewPr>
    <p:cSldViewPr snapToGrid="0">
      <p:cViewPr varScale="1">
        <p:scale>
          <a:sx n="135" d="100"/>
          <a:sy n="135" d="100"/>
        </p:scale>
        <p:origin x="924" y="1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athuu04/E-Commerce-Analysis" TargetMode="External"/><Relationship Id="rId7" Type="http://schemas.openxmlformats.org/officeDocument/2006/relationships/hyperlink" Target="https://github.com/Sathuu04/E-Commerce-Analysis/tree/main/Cod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github.com/Sathuu04/E-Commerce-Analysis/tree/main/Dataset" TargetMode="External"/><Relationship Id="rId5" Type="http://schemas.openxmlformats.org/officeDocument/2006/relationships/hyperlink" Target="https://github.com/Sathuu04/E-Commerce-Analysis/tree/main/Report%20and%20PPT" TargetMode="External"/><Relationship Id="rId4" Type="http://schemas.openxmlformats.org/officeDocument/2006/relationships/hyperlink" Target="https://www.youtube.com/watch?v=o6lQaPQURh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Sathya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au513321105033</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6" name="Picture 2">
            <a:extLst>
              <a:ext uri="{FF2B5EF4-FFF2-40B4-BE49-F238E27FC236}">
                <a16:creationId xmlns:a16="http://schemas.microsoft.com/office/drawing/2014/main" id="{C1C2243E-0A22-586E-237C-B65DE929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9" y="571500"/>
            <a:ext cx="6189662" cy="43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Aft>
                <a:spcPts val="800"/>
              </a:spcAft>
              <a:buClr>
                <a:srgbClr val="213163"/>
              </a:buClr>
            </a:pPr>
            <a:r>
              <a:rPr lang="en-US" b="1" dirty="0"/>
              <a:t>Model Training and validation:</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32397" y="1349553"/>
            <a:ext cx="7557752" cy="31598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Train the selected model on the training data and optimize </a:t>
            </a:r>
            <a:r>
              <a:rPr lang="en-US" dirty="0" err="1">
                <a:latin typeface="+mn-lt"/>
              </a:rPr>
              <a:t>hyperparameters</a:t>
            </a:r>
            <a:r>
              <a:rPr lang="en-US" dirty="0">
                <a:latin typeface="+mn-lt"/>
              </a:rPr>
              <a:t>.</a:t>
            </a:r>
          </a:p>
          <a:p>
            <a:pPr marL="173736" indent="-173736">
              <a:spcAft>
                <a:spcPts val="800"/>
              </a:spcAft>
              <a:buClr>
                <a:srgbClr val="213163"/>
              </a:buClr>
              <a:buFont typeface="Arial" panose="020B0604020202020204" pitchFamily="34" charset="0"/>
              <a:buChar char="•"/>
            </a:pPr>
            <a:r>
              <a:rPr lang="en-US" dirty="0">
                <a:latin typeface="+mn-lt"/>
              </a:rPr>
              <a:t>Validate model performance using cross-validation and other techniques.</a:t>
            </a:r>
          </a:p>
          <a:p>
            <a:pPr>
              <a:spcAft>
                <a:spcPts val="800"/>
              </a:spcAft>
              <a:buClr>
                <a:srgbClr val="213163"/>
              </a:buClr>
            </a:pPr>
            <a:r>
              <a:rPr lang="en-US" b="1" dirty="0"/>
              <a:t>Model Evaluation:</a:t>
            </a:r>
          </a:p>
          <a:p>
            <a:pPr marL="285750" indent="-285750">
              <a:spcAft>
                <a:spcPts val="800"/>
              </a:spcAft>
              <a:buClr>
                <a:srgbClr val="213163"/>
              </a:buClr>
              <a:buFont typeface="Arial" pitchFamily="34" charset="0"/>
              <a:buChar char="•"/>
            </a:pPr>
            <a:r>
              <a:rPr lang="en-US" dirty="0">
                <a:latin typeface="+mn-lt"/>
              </a:rPr>
              <a:t>Evaluate model performance using appropriate metrics(e.g., accuracy, precision, recall, RMSE).</a:t>
            </a:r>
          </a:p>
          <a:p>
            <a:pPr marL="285750" indent="-285750">
              <a:spcAft>
                <a:spcPts val="800"/>
              </a:spcAft>
              <a:buClr>
                <a:srgbClr val="213163"/>
              </a:buClr>
              <a:buFont typeface="Arial" pitchFamily="34" charset="0"/>
              <a:buChar char="•"/>
            </a:pPr>
            <a:r>
              <a:rPr lang="en-US" dirty="0">
                <a:latin typeface="+mn-lt"/>
              </a:rPr>
              <a:t>Compare model results to select the best-performing model.</a:t>
            </a:r>
          </a:p>
          <a:p>
            <a:pPr fontAlgn="base">
              <a:spcAft>
                <a:spcPts val="800"/>
              </a:spcAft>
              <a:buClr>
                <a:srgbClr val="213163"/>
              </a:buClr>
            </a:pPr>
            <a:r>
              <a:rPr lang="en-US" b="1" dirty="0"/>
              <a:t>Model Deployment and Prediction:</a:t>
            </a:r>
          </a:p>
          <a:p>
            <a:pPr marL="285750" indent="-285750" fontAlgn="base">
              <a:spcAft>
                <a:spcPts val="800"/>
              </a:spcAft>
              <a:buClr>
                <a:srgbClr val="213163"/>
              </a:buClr>
              <a:buFont typeface="Arial" pitchFamily="34" charset="0"/>
              <a:buChar char="•"/>
            </a:pPr>
            <a:r>
              <a:rPr lang="en-US" dirty="0">
                <a:latin typeface="+mn-lt"/>
              </a:rPr>
              <a:t>Deploy the trained model for real-time predictions and make the model available as a service.</a:t>
            </a:r>
          </a:p>
          <a:p>
            <a:pPr marL="285750" indent="-285750" fontAlgn="base">
              <a:spcAft>
                <a:spcPts val="800"/>
              </a:spcAft>
              <a:buClr>
                <a:srgbClr val="213163"/>
              </a:buClr>
              <a:buFont typeface="Arial" pitchFamily="34" charset="0"/>
              <a:buChar char="•"/>
            </a:pPr>
            <a:r>
              <a:rPr lang="en-US" dirty="0">
                <a:latin typeface="+mn-lt"/>
              </a:rPr>
              <a:t>Use the model to predict outcomes based on new input data.</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9840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Arial" pitchFamily="34" charset="0"/>
              <a:buChar char="•"/>
            </a:pPr>
            <a:r>
              <a:rPr lang="en-US" b="1" dirty="0"/>
              <a:t>Regression problems: </a:t>
            </a:r>
            <a:r>
              <a:rPr lang="en-US" dirty="0">
                <a:latin typeface="+mn-lt"/>
              </a:rPr>
              <a:t>Algorithms such as linear regression, random forest </a:t>
            </a:r>
            <a:r>
              <a:rPr lang="en-US" dirty="0" err="1">
                <a:latin typeface="+mn-lt"/>
              </a:rPr>
              <a:t>regressor</a:t>
            </a:r>
            <a:r>
              <a:rPr lang="en-US" dirty="0">
                <a:latin typeface="+mn-lt"/>
              </a:rPr>
              <a:t> , and gradient boosting machines (GBM) are suitable for predicting continuous outcomes like sales forecast.</a:t>
            </a:r>
          </a:p>
          <a:p>
            <a:pPr marL="285750" indent="-285750">
              <a:spcAft>
                <a:spcPts val="800"/>
              </a:spcAft>
              <a:buClr>
                <a:srgbClr val="213163"/>
              </a:buClr>
              <a:buFont typeface="Arial" pitchFamily="34" charset="0"/>
              <a:buChar char="•"/>
            </a:pPr>
            <a:r>
              <a:rPr lang="en-US" b="1" dirty="0"/>
              <a:t>Classifications problems: </a:t>
            </a:r>
            <a:r>
              <a:rPr lang="en-US" dirty="0">
                <a:latin typeface="+mn-lt"/>
              </a:rPr>
              <a:t>Logistic regression, decision trees, random forest classifier, support vector machines(SVM), and neural networks are effective for binary and multi-class classification tasks.</a:t>
            </a:r>
          </a:p>
          <a:p>
            <a:pPr marL="285750" indent="-285750">
              <a:spcAft>
                <a:spcPts val="800"/>
              </a:spcAft>
              <a:buClr>
                <a:srgbClr val="213163"/>
              </a:buClr>
              <a:buFont typeface="Arial" pitchFamily="34" charset="0"/>
              <a:buChar char="•"/>
            </a:pPr>
            <a:r>
              <a:rPr lang="en-US" b="1" dirty="0"/>
              <a:t>Recommendation Systems: </a:t>
            </a:r>
            <a:r>
              <a:rPr lang="en-US" dirty="0">
                <a:latin typeface="+mn-lt"/>
              </a:rPr>
              <a:t>Algorithms such as </a:t>
            </a:r>
            <a:r>
              <a:rPr lang="en-US" dirty="0" err="1">
                <a:latin typeface="+mn-lt"/>
              </a:rPr>
              <a:t>collabrative</a:t>
            </a:r>
            <a:r>
              <a:rPr lang="en-US" dirty="0">
                <a:latin typeface="+mn-lt"/>
              </a:rPr>
              <a:t> filtering, content-based filtering, and matrix factorization help provide personalized product recommendations based on user-item interactions and preferences.</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5" name="Picture 4">
            <a:extLst>
              <a:ext uri="{FF2B5EF4-FFF2-40B4-BE49-F238E27FC236}">
                <a16:creationId xmlns:a16="http://schemas.microsoft.com/office/drawing/2014/main" id="{A594C106-0B92-D0C9-9ACD-A7079BB9704A}"/>
              </a:ext>
            </a:extLst>
          </p:cNvPr>
          <p:cNvPicPr>
            <a:picLocks noChangeAspect="1"/>
          </p:cNvPicPr>
          <p:nvPr/>
        </p:nvPicPr>
        <p:blipFill>
          <a:blip r:embed="rId3"/>
          <a:stretch>
            <a:fillRect/>
          </a:stretch>
        </p:blipFill>
        <p:spPr>
          <a:xfrm>
            <a:off x="496185" y="1138127"/>
            <a:ext cx="8151628" cy="330172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545" y="1070342"/>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The scope of the project can be defined in terms of the extent of data analysis, potential use cases, and avenues for further exploration and application. The project cover the following areas:</a:t>
            </a:r>
          </a:p>
          <a:p>
            <a:pPr>
              <a:spcAft>
                <a:spcPts val="800"/>
              </a:spcAft>
              <a:buClr>
                <a:srgbClr val="213163"/>
              </a:buClr>
            </a:pPr>
            <a:r>
              <a:rPr lang="en-US" b="1" dirty="0"/>
              <a:t>Data Coverage: </a:t>
            </a:r>
            <a:r>
              <a:rPr lang="en-US" dirty="0"/>
              <a:t>The project focuses on sales data from an e-commerce dataset for the year 2019. The analysis includes order data, such as order ID, quantity ordered, price each, order date, purchase address, product details, and more.</a:t>
            </a:r>
          </a:p>
          <a:p>
            <a:pPr>
              <a:spcAft>
                <a:spcPts val="800"/>
              </a:spcAft>
              <a:buClr>
                <a:srgbClr val="213163"/>
              </a:buClr>
            </a:pPr>
            <a:r>
              <a:rPr lang="en-US" b="1" dirty="0"/>
              <a:t>Time Frame: </a:t>
            </a:r>
            <a:r>
              <a:rPr lang="en-US" dirty="0"/>
              <a:t>The analysis is limited to the year 2019, but the methods and techniques can be applied to data from other years for longitudinal analysis.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AF0DB634-1278-7620-57CA-F5C19C2B95D9}"/>
              </a:ext>
            </a:extLst>
          </p:cNvPr>
          <p:cNvPicPr>
            <a:picLocks noChangeAspect="1"/>
          </p:cNvPicPr>
          <p:nvPr/>
        </p:nvPicPr>
        <p:blipFill>
          <a:blip r:embed="rId3"/>
          <a:stretch>
            <a:fillRect/>
          </a:stretch>
        </p:blipFill>
        <p:spPr>
          <a:xfrm>
            <a:off x="1031357" y="962524"/>
            <a:ext cx="7081284" cy="3809878"/>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483906"/>
            <a:ext cx="4291372" cy="222622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In conclusion, the e-commerce sales data analysis project using cloud computing leverages advanced data processing and machine learning techniques to provide valuable insights and enable data-driven decision-making. The project involves analysis sales data, conducting exploratory data analysis(EDA), and using machine learning models for sales forecasting, product recommendations, and customer  behavior  prediction</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
        <p:nvSpPr>
          <p:cNvPr id="6" name="TextBox 5">
            <a:extLst>
              <a:ext uri="{FF2B5EF4-FFF2-40B4-BE49-F238E27FC236}">
                <a16:creationId xmlns:a16="http://schemas.microsoft.com/office/drawing/2014/main" id="{8DB2828F-00E8-2FAD-CE6F-F2C70E313B34}"/>
              </a:ext>
            </a:extLst>
          </p:cNvPr>
          <p:cNvSpPr txBox="1"/>
          <p:nvPr/>
        </p:nvSpPr>
        <p:spPr>
          <a:xfrm>
            <a:off x="687571" y="1035148"/>
            <a:ext cx="7804299" cy="3320076"/>
          </a:xfrm>
          <a:prstGeom prst="rect">
            <a:avLst/>
          </a:prstGeom>
          <a:noFill/>
        </p:spPr>
        <p:txBody>
          <a:bodyPr wrap="square">
            <a:spAutoFit/>
          </a:bodyPr>
          <a:lstStyle/>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3"/>
              </a:rPr>
              <a:t>https://github.com/Sathuu04/E-Commerce-Analysis</a:t>
            </a:r>
            <a:r>
              <a:rPr lang="en-US" sz="1400" dirty="0">
                <a:effectLst/>
                <a:latin typeface="Times New Roman" panose="02020603050405020304" pitchFamily="18" charset="0"/>
                <a:ea typeface="Times New Roman" panose="02020603050405020304" pitchFamily="18" charset="0"/>
              </a:rPr>
              <a:t>), Sathya M,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video recorded link (</a:t>
            </a:r>
            <a:r>
              <a:rPr lang="en-US" sz="1400" u="sng" dirty="0">
                <a:solidFill>
                  <a:srgbClr val="0563C1"/>
                </a:solidFill>
                <a:effectLst/>
                <a:latin typeface="Times New Roman" panose="02020603050405020304" pitchFamily="18" charset="0"/>
                <a:ea typeface="Times New Roman" panose="02020603050405020304" pitchFamily="18" charset="0"/>
                <a:hlinkClick r:id="rId4"/>
              </a:rPr>
              <a:t>https://www.youtube.com/watch?v=o6lQaPQURhc</a:t>
            </a:r>
            <a:r>
              <a:rPr lang="en-US" sz="1400" dirty="0">
                <a:effectLst/>
                <a:latin typeface="Times New Roman" panose="02020603050405020304" pitchFamily="18" charset="0"/>
                <a:ea typeface="Times New Roman" panose="02020603050405020304" pitchFamily="18" charset="0"/>
              </a:rPr>
              <a:t>), Sathya M,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PPT &amp; Report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5"/>
              </a:rPr>
              <a:t>https://github.com/Sathuu04/E-Commerce-Analysis/tree/main/Report%20and%20PPT</a:t>
            </a:r>
            <a:r>
              <a:rPr lang="en-US" sz="1400" dirty="0">
                <a:effectLst/>
                <a:latin typeface="Times New Roman" panose="02020603050405020304" pitchFamily="18" charset="0"/>
                <a:ea typeface="Times New Roman" panose="02020603050405020304" pitchFamily="18" charset="0"/>
              </a:rPr>
              <a:t>), Sathya M, 2024</a:t>
            </a:r>
            <a:endParaRPr lang="en-IN" sz="1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Dataset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6"/>
              </a:rPr>
              <a:t>https://github.com/Sathuu04/E-Commerce-Analysis/tree/main/Dataset</a:t>
            </a:r>
            <a:r>
              <a:rPr lang="en-US" sz="1400" dirty="0">
                <a:effectLst/>
                <a:latin typeface="Times New Roman" panose="02020603050405020304" pitchFamily="18" charset="0"/>
                <a:ea typeface="Times New Roman" panose="02020603050405020304" pitchFamily="18" charset="0"/>
              </a:rPr>
              <a:t>), Sathya M, 2024</a:t>
            </a:r>
          </a:p>
          <a:p>
            <a:pPr>
              <a:lnSpc>
                <a:spcPct val="107000"/>
              </a:lnSpc>
              <a:spcBef>
                <a:spcPts val="1200"/>
              </a:spcBef>
            </a:pPr>
            <a:r>
              <a:rPr lang="en-US" sz="1800" b="1" kern="0"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GIT Hub Link of Project Code:</a:t>
            </a:r>
            <a:endParaRPr lang="en-IN" sz="1800" b="1" kern="0"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gn="ct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r>
              <a:rPr lang="en-US" sz="1800" u="sng" dirty="0">
                <a:solidFill>
                  <a:srgbClr val="0563C1"/>
                </a:solidFill>
                <a:effectLst/>
                <a:latin typeface="Times New Roman" panose="02020603050405020304" pitchFamily="18" charset="0"/>
                <a:ea typeface="Times New Roman" panose="02020603050405020304" pitchFamily="18" charset="0"/>
                <a:hlinkClick r:id="rId7"/>
              </a:rPr>
              <a:t>https://github.com/Sathuu04/E-Commerce-Analysis/tree/main/Code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eriod"/>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The Project Provides an analysis of sales data from an e-commerce dataset to understand key sales trends and patterns for the year 2019. The data consists of various attributes such as order ID, quantity ordered, price, order date, purchase address, product, and others. The analysis includes data preprocessing and cleaning to ensure accurate and relevant insights. The analysis utilizes visualizations such as bar charts and line graphs to present data in an accessible manner. This helps to identify trends and patterns that can guide decision-making for sales strategies, marketing campaigns, and inventory management. </a:t>
            </a:r>
            <a:r>
              <a:rPr lang="en-US" dirty="0"/>
              <a:t>Overall, the project offers valuable insights into the e-commerce sales data for 2019 and provides potential opportunities for business improvement.</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23651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The retail business needs to optimize its sales strategies and inventory management to enhance revenue and customer satisfaction.</a:t>
            </a:r>
          </a:p>
          <a:p>
            <a:pPr marL="173736" indent="-173736" algn="just" fontAlgn="base">
              <a:spcAft>
                <a:spcPts val="800"/>
              </a:spcAft>
              <a:buClr>
                <a:srgbClr val="213163"/>
              </a:buClr>
              <a:buFont typeface="Arial" panose="020B0604020202020204" pitchFamily="34" charset="0"/>
              <a:buChar char="•"/>
            </a:pPr>
            <a:r>
              <a:rPr lang="en-US" dirty="0">
                <a:solidFill>
                  <a:srgbClr val="0D0D0D"/>
                </a:solidFill>
                <a:latin typeface="+mj-lt"/>
              </a:rPr>
              <a:t>By analyzing the sales data, including trends in sales, product combinations, and city-specific and hourly sales distribution, the business can make data-driven decisions.</a:t>
            </a:r>
            <a:endParaRPr lang="en-US" b="0" i="0" dirty="0">
              <a:solidFill>
                <a:srgbClr val="0D0D0D"/>
              </a:solidFill>
              <a:effectLst/>
              <a:latin typeface="+mj-lt"/>
            </a:endParaRP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“E-Commerce Analysis”.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600986"/>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dirty="0"/>
              <a:t>1. Data Acquisition and ingestion :</a:t>
            </a:r>
          </a:p>
          <a:p>
            <a:pPr marL="285750" indent="-285750" algn="l" rtl="0" fontAlgn="base">
              <a:spcAft>
                <a:spcPts val="800"/>
              </a:spcAft>
              <a:buClr>
                <a:srgbClr val="213163"/>
              </a:buClr>
              <a:buFont typeface="Arial" pitchFamily="34" charset="0"/>
              <a:buChar char="•"/>
            </a:pPr>
            <a:r>
              <a:rPr lang="en-US" dirty="0"/>
              <a:t>Gather  data from diverse sources such as online store transactions, sales records , and other relevant datasets.</a:t>
            </a:r>
          </a:p>
          <a:p>
            <a:pPr marL="285750" indent="-285750" algn="l" rtl="0" fontAlgn="base">
              <a:spcAft>
                <a:spcPts val="800"/>
              </a:spcAft>
              <a:buClr>
                <a:srgbClr val="213163"/>
              </a:buClr>
              <a:buFont typeface="Arial" pitchFamily="34" charset="0"/>
              <a:buChar char="•"/>
            </a:pPr>
            <a:r>
              <a:rPr lang="en-US" dirty="0"/>
              <a:t>Automate the data ingestion process using cloud-based data pipelines.</a:t>
            </a:r>
          </a:p>
          <a:p>
            <a:pPr fontAlgn="base">
              <a:spcAft>
                <a:spcPts val="800"/>
              </a:spcAft>
              <a:buClr>
                <a:srgbClr val="213163"/>
              </a:buClr>
            </a:pPr>
            <a:r>
              <a:rPr lang="en-US" b="1" dirty="0"/>
              <a:t>2. Data Cleaning and Processing:</a:t>
            </a:r>
          </a:p>
          <a:p>
            <a:pPr marL="285750" indent="-285750" algn="l" rtl="0" fontAlgn="base">
              <a:spcAft>
                <a:spcPts val="800"/>
              </a:spcAft>
              <a:buClr>
                <a:srgbClr val="213163"/>
              </a:buClr>
              <a:buFont typeface="Arial" pitchFamily="34" charset="0"/>
              <a:buChar char="•"/>
            </a:pPr>
            <a:r>
              <a:rPr lang="en-US" dirty="0"/>
              <a:t>Clean and preprocess the raw data by handling missing values, correcting data types, and </a:t>
            </a:r>
            <a:r>
              <a:rPr lang="en-US" dirty="0" err="1"/>
              <a:t>removind</a:t>
            </a:r>
            <a:r>
              <a:rPr lang="en-US" dirty="0"/>
              <a:t> duplicates.</a:t>
            </a:r>
          </a:p>
          <a:p>
            <a:pPr marL="285750" indent="-285750" algn="l" rtl="0" fontAlgn="base">
              <a:spcAft>
                <a:spcPts val="800"/>
              </a:spcAft>
              <a:buClr>
                <a:srgbClr val="213163"/>
              </a:buClr>
              <a:buFont typeface="Arial" pitchFamily="34" charset="0"/>
              <a:buChar char="•"/>
            </a:pPr>
            <a:r>
              <a:rPr lang="en-US" dirty="0"/>
              <a:t>Transform data into a suitable format for analysis and model training.</a:t>
            </a:r>
          </a:p>
          <a:p>
            <a:pPr fontAlgn="base">
              <a:spcAft>
                <a:spcPts val="800"/>
              </a:spcAft>
              <a:buClr>
                <a:srgbClr val="213163"/>
              </a:buClr>
            </a:pPr>
            <a:r>
              <a:rPr lang="en-US" b="1" dirty="0"/>
              <a:t>3. Exploratory Data Analysis(EDA):</a:t>
            </a:r>
          </a:p>
          <a:p>
            <a:pPr marL="285750" indent="-285750" algn="l" rtl="0" fontAlgn="base">
              <a:spcAft>
                <a:spcPts val="800"/>
              </a:spcAft>
              <a:buClr>
                <a:srgbClr val="213163"/>
              </a:buClr>
              <a:buFont typeface="Arial" pitchFamily="34" charset="0"/>
              <a:buChar char="•"/>
            </a:pPr>
            <a:r>
              <a:rPr lang="en-US" dirty="0"/>
              <a:t>Perform exploratory data analysis to identify trends, patterns, and insights within the data.</a:t>
            </a:r>
          </a:p>
          <a:p>
            <a:pPr marL="285750" indent="-285750" algn="l" rtl="0" fontAlgn="base">
              <a:spcAft>
                <a:spcPts val="800"/>
              </a:spcAft>
              <a:buClr>
                <a:srgbClr val="213163"/>
              </a:buClr>
              <a:buFont typeface="Arial" pitchFamily="34" charset="0"/>
              <a:buChar char="•"/>
            </a:pPr>
            <a:r>
              <a:rPr lang="en-US" dirty="0"/>
              <a:t>Create visualizations such as charts and graphs to communicate findings to stakeholders. </a:t>
            </a: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a:p>
            <a:pPr algn="l" rtl="0" fontAlgn="base">
              <a:spcAft>
                <a:spcPts val="800"/>
              </a:spcAft>
              <a:buClr>
                <a:srgbClr val="213163"/>
              </a:buClr>
            </a:pP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520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Load the CSV files from the specified folder and combine them into a single </a:t>
            </a:r>
            <a:r>
              <a:rPr lang="en-US" dirty="0" err="1"/>
              <a:t>DataFrame</a:t>
            </a:r>
            <a:r>
              <a:rPr lang="en-US" dirty="0"/>
              <a:t>.</a:t>
            </a:r>
          </a:p>
          <a:p>
            <a:pPr marL="173736" indent="-173736">
              <a:spcAft>
                <a:spcPts val="800"/>
              </a:spcAft>
              <a:buClr>
                <a:srgbClr val="213163"/>
              </a:buClr>
              <a:buFont typeface="Arial" panose="020B0604020202020204" pitchFamily="34" charset="0"/>
              <a:buChar char="•"/>
            </a:pPr>
            <a:r>
              <a:rPr lang="en-US" dirty="0"/>
              <a:t>Clean the data by excluding rows with headers and missing values.</a:t>
            </a:r>
          </a:p>
          <a:p>
            <a:pPr marL="173736" indent="-173736">
              <a:spcAft>
                <a:spcPts val="800"/>
              </a:spcAft>
              <a:buClr>
                <a:srgbClr val="213163"/>
              </a:buClr>
              <a:buFont typeface="Arial" panose="020B0604020202020204" pitchFamily="34" charset="0"/>
              <a:buChar char="•"/>
            </a:pPr>
            <a:r>
              <a:rPr lang="en-US" dirty="0"/>
              <a:t>Extract features such as year, month, hour, and city from the data.</a:t>
            </a:r>
          </a:p>
          <a:p>
            <a:pPr marL="173736" indent="-173736">
              <a:spcAft>
                <a:spcPts val="800"/>
              </a:spcAft>
              <a:buClr>
                <a:srgbClr val="213163"/>
              </a:buClr>
              <a:buFont typeface="Arial" panose="020B0604020202020204" pitchFamily="34" charset="0"/>
              <a:buChar char="•"/>
            </a:pPr>
            <a:r>
              <a:rPr lang="en-US" dirty="0"/>
              <a:t>Analyze the data.</a:t>
            </a:r>
          </a:p>
          <a:p>
            <a:pPr marL="173736" indent="-173736">
              <a:spcAft>
                <a:spcPts val="800"/>
              </a:spcAft>
              <a:buClr>
                <a:srgbClr val="213163"/>
              </a:buClr>
              <a:buFont typeface="Arial" panose="020B0604020202020204" pitchFamily="34" charset="0"/>
              <a:buChar char="•"/>
            </a:pPr>
            <a:r>
              <a:rPr lang="en-US" dirty="0"/>
              <a:t>Provide data-driven insights to inform decision-making for sales strategies and inventory management.</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303" y="737191"/>
            <a:ext cx="2387659" cy="4295553"/>
          </a:xfrm>
          <a:prstGeom prst="rect">
            <a:avLst/>
          </a:prstGeom>
          <a:noFill/>
          <a:ln>
            <a:noFill/>
          </a:ln>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631</TotalTime>
  <Words>1000</Words>
  <Application>Microsoft Office PowerPoint</Application>
  <PresentationFormat>On-screen Show (16:9)</PresentationFormat>
  <Paragraphs>111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178</cp:revision>
  <dcterms:modified xsi:type="dcterms:W3CDTF">2024-04-17T21:51:11Z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